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5" r:id="rId1"/>
  </p:sldMasterIdLst>
  <p:notesMasterIdLst>
    <p:notesMasterId r:id="rId23"/>
  </p:notesMasterIdLst>
  <p:sldIdLst>
    <p:sldId id="256" r:id="rId2"/>
    <p:sldId id="258" r:id="rId3"/>
    <p:sldId id="310" r:id="rId4"/>
    <p:sldId id="309" r:id="rId5"/>
    <p:sldId id="312" r:id="rId6"/>
    <p:sldId id="313" r:id="rId7"/>
    <p:sldId id="293" r:id="rId8"/>
    <p:sldId id="294" r:id="rId9"/>
    <p:sldId id="295" r:id="rId10"/>
    <p:sldId id="297" r:id="rId11"/>
    <p:sldId id="298" r:id="rId12"/>
    <p:sldId id="301" r:id="rId13"/>
    <p:sldId id="300" r:id="rId14"/>
    <p:sldId id="303" r:id="rId15"/>
    <p:sldId id="304" r:id="rId16"/>
    <p:sldId id="305" r:id="rId17"/>
    <p:sldId id="306" r:id="rId18"/>
    <p:sldId id="299" r:id="rId19"/>
    <p:sldId id="314" r:id="rId20"/>
    <p:sldId id="307" r:id="rId21"/>
    <p:sldId id="30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6134BAA-FD1A-4CC4-98B5-3E13C6B668E2}">
          <p14:sldIdLst>
            <p14:sldId id="256"/>
            <p14:sldId id="258"/>
          </p14:sldIdLst>
        </p14:section>
        <p14:section name="Untitled Section" id="{3EA0EB9A-635B-484F-AACB-94DD9D8A6C7A}">
          <p14:sldIdLst>
            <p14:sldId id="310"/>
            <p14:sldId id="309"/>
            <p14:sldId id="312"/>
            <p14:sldId id="313"/>
          </p14:sldIdLst>
        </p14:section>
        <p14:section name="Untitled Section" id="{C3E00691-47BF-4D81-B796-00AAEC7599CB}">
          <p14:sldIdLst>
            <p14:sldId id="293"/>
            <p14:sldId id="294"/>
            <p14:sldId id="295"/>
            <p14:sldId id="297"/>
          </p14:sldIdLst>
        </p14:section>
        <p14:section name="Untitled Section" id="{1F47F214-66E7-4784-B56A-122946DBDB63}">
          <p14:sldIdLst>
            <p14:sldId id="298"/>
            <p14:sldId id="301"/>
            <p14:sldId id="300"/>
            <p14:sldId id="303"/>
            <p14:sldId id="304"/>
            <p14:sldId id="305"/>
            <p14:sldId id="306"/>
            <p14:sldId id="299"/>
            <p14:sldId id="314"/>
          </p14:sldIdLst>
        </p14:section>
        <p14:section name="Untitled Section" id="{C49A0174-054B-4348-8F24-A06ED054EA83}">
          <p14:sldIdLst>
            <p14:sldId id="307"/>
            <p14:sldId id="30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9" autoAdjust="0"/>
    <p:restoredTop sz="94660"/>
  </p:normalViewPr>
  <p:slideViewPr>
    <p:cSldViewPr snapToGrid="0">
      <p:cViewPr varScale="1">
        <p:scale>
          <a:sx n="72" d="100"/>
          <a:sy n="72" d="100"/>
        </p:scale>
        <p:origin x="255" y="36"/>
      </p:cViewPr>
      <p:guideLst/>
    </p:cSldViewPr>
  </p:slideViewPr>
  <p:notesTextViewPr>
    <p:cViewPr>
      <p:scale>
        <a:sx n="1" d="1"/>
        <a:sy n="1" d="1"/>
      </p:scale>
      <p:origin x="0" y="0"/>
    </p:cViewPr>
  </p:notesTextViewPr>
  <p:sorterViewPr>
    <p:cViewPr>
      <p:scale>
        <a:sx n="100" d="100"/>
        <a:sy n="100" d="100"/>
      </p:scale>
      <p:origin x="0" y="-63"/>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45510089927283"/>
          <c:y val="4.9108222711829727E-2"/>
          <c:w val="0.79518806898374628"/>
          <c:h val="0.75095070902476801"/>
        </c:manualLayout>
      </c:layout>
      <c:barChart>
        <c:barDir val="col"/>
        <c:grouping val="clustered"/>
        <c:varyColors val="0"/>
        <c:ser>
          <c:idx val="0"/>
          <c:order val="0"/>
          <c:spPr>
            <a:solidFill>
              <a:schemeClr val="accent1">
                <a:shade val="80000"/>
                <a:satMod val="180000"/>
              </a:schemeClr>
            </a:solidFill>
            <a:ln>
              <a:noFill/>
            </a:ln>
            <a:effectLst>
              <a:outerShdw blurRad="40000" dist="23000" dir="5400000" rotWithShape="0">
                <a:srgbClr val="000000">
                  <a:alpha val="35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2">
                          <a:lumMod val="35000"/>
                          <a:lumOff val="65000"/>
                        </a:schemeClr>
                      </a:solidFill>
                    </a:ln>
                    <a:effectLst/>
                  </c:spPr>
                </c15:leaderLines>
              </c:ext>
            </c:extLst>
          </c:dLbls>
          <c:val>
            <c:numRef>
              <c:f>Sheet1!$B$2:$B$4</c:f>
              <c:numCache>
                <c:formatCode>General</c:formatCode>
                <c:ptCount val="3"/>
                <c:pt idx="0">
                  <c:v>345</c:v>
                </c:pt>
                <c:pt idx="1">
                  <c:v>609</c:v>
                </c:pt>
                <c:pt idx="2">
                  <c:v>663</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8.1</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Hello World (M)</c:v>
                      </c:pt>
                      <c:pt idx="1">
                        <c:v>Dialer (M)</c:v>
                      </c:pt>
                      <c:pt idx="2">
                        <c:v>Calc (PC)</c:v>
                      </c:pt>
                    </c:strCache>
                  </c:strRef>
                </c15:cat>
              </c15:filteredCategoryTitle>
            </c:ext>
          </c:extLst>
        </c:ser>
        <c:ser>
          <c:idx val="1"/>
          <c:order val="1"/>
          <c:spPr>
            <a:solidFill>
              <a:schemeClr val="accent2">
                <a:shade val="80000"/>
                <a:satMod val="180000"/>
              </a:schemeClr>
            </a:solidFill>
            <a:ln>
              <a:noFill/>
            </a:ln>
            <a:effectLst>
              <a:outerShdw blurRad="40000" dist="23000" dir="5400000" rotWithShape="0">
                <a:srgbClr val="000000">
                  <a:alpha val="35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2">
                          <a:lumMod val="35000"/>
                          <a:lumOff val="65000"/>
                        </a:schemeClr>
                      </a:solidFill>
                    </a:ln>
                    <a:effectLst/>
                  </c:spPr>
                </c15:leaderLines>
              </c:ext>
            </c:extLst>
          </c:dLbls>
          <c:val>
            <c:numRef>
              <c:f>Sheet1!$C$2:$C$4</c:f>
              <c:numCache>
                <c:formatCode>General</c:formatCode>
                <c:ptCount val="3"/>
                <c:pt idx="0">
                  <c:v>277</c:v>
                </c:pt>
                <c:pt idx="1">
                  <c:v>510</c:v>
                </c:pt>
                <c:pt idx="2">
                  <c:v>511</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10</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Hello World (M)</c:v>
                      </c:pt>
                      <c:pt idx="1">
                        <c:v>Dialer (M)</c:v>
                      </c:pt>
                      <c:pt idx="2">
                        <c:v>Calc (PC)</c:v>
                      </c:pt>
                    </c:strCache>
                  </c:strRef>
                </c15:cat>
              </c15:filteredCategoryTitle>
            </c:ext>
          </c:extLst>
        </c:ser>
        <c:dLbls>
          <c:dLblPos val="outEnd"/>
          <c:showLegendKey val="0"/>
          <c:showVal val="1"/>
          <c:showCatName val="0"/>
          <c:showSerName val="0"/>
          <c:showPercent val="0"/>
          <c:showBubbleSize val="0"/>
        </c:dLbls>
        <c:gapWidth val="100"/>
        <c:overlap val="-24"/>
        <c:axId val="419765096"/>
        <c:axId val="419766664"/>
      </c:barChart>
      <c:catAx>
        <c:axId val="419765096"/>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419766664"/>
        <c:crosses val="autoZero"/>
        <c:auto val="1"/>
        <c:lblAlgn val="ctr"/>
        <c:lblOffset val="100"/>
        <c:noMultiLvlLbl val="0"/>
      </c:catAx>
      <c:valAx>
        <c:axId val="419766664"/>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smtClean="0"/>
                  <a:t>Time in  </a:t>
                </a:r>
                <a:r>
                  <a:rPr lang="en-US" dirty="0" err="1" smtClean="0"/>
                  <a:t>ms</a:t>
                </a:r>
                <a:endParaRPr lang="en-US" dirty="0"/>
              </a:p>
            </c:rich>
          </c:tx>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41976509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480655516946125"/>
          <c:y val="4.8944526571621856E-2"/>
          <c:w val="0.83172722122588294"/>
          <c:h val="0.75961177634914179"/>
        </c:manualLayout>
      </c:layout>
      <c:barChart>
        <c:barDir val="col"/>
        <c:grouping val="clustered"/>
        <c:varyColors val="0"/>
        <c:ser>
          <c:idx val="0"/>
          <c:order val="0"/>
          <c:spPr>
            <a:solidFill>
              <a:schemeClr val="accent1">
                <a:shade val="80000"/>
                <a:satMod val="180000"/>
              </a:schemeClr>
            </a:solidFill>
            <a:ln>
              <a:noFill/>
            </a:ln>
            <a:effectLst>
              <a:outerShdw blurRad="40000" dist="23000" dir="5400000" rotWithShape="0">
                <a:srgbClr val="000000">
                  <a:alpha val="35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2">
                          <a:lumMod val="35000"/>
                          <a:lumOff val="65000"/>
                        </a:schemeClr>
                      </a:solidFill>
                    </a:ln>
                    <a:effectLst/>
                  </c:spPr>
                </c15:leaderLines>
              </c:ext>
            </c:extLst>
          </c:dLbls>
          <c:val>
            <c:numRef>
              <c:f>Sheet1!$B$2:$B$4</c:f>
              <c:numCache>
                <c:formatCode>General</c:formatCode>
                <c:ptCount val="3"/>
                <c:pt idx="0">
                  <c:v>7.5</c:v>
                </c:pt>
                <c:pt idx="1">
                  <c:v>12.6</c:v>
                </c:pt>
                <c:pt idx="2">
                  <c:v>18.399999999999999</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8.1</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Hello World (M)</c:v>
                      </c:pt>
                      <c:pt idx="1">
                        <c:v>Dialer (M)</c:v>
                      </c:pt>
                      <c:pt idx="2">
                        <c:v>Calc (PC)</c:v>
                      </c:pt>
                    </c:strCache>
                  </c:strRef>
                </c15:cat>
              </c15:filteredCategoryTitle>
            </c:ext>
          </c:extLst>
        </c:ser>
        <c:ser>
          <c:idx val="1"/>
          <c:order val="1"/>
          <c:spPr>
            <a:solidFill>
              <a:schemeClr val="accent2">
                <a:shade val="80000"/>
                <a:satMod val="180000"/>
              </a:schemeClr>
            </a:solidFill>
            <a:ln>
              <a:noFill/>
            </a:ln>
            <a:effectLst>
              <a:outerShdw blurRad="40000" dist="23000" dir="5400000" rotWithShape="0">
                <a:srgbClr val="000000">
                  <a:alpha val="35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2">
                          <a:lumMod val="35000"/>
                          <a:lumOff val="65000"/>
                        </a:schemeClr>
                      </a:solidFill>
                    </a:ln>
                    <a:effectLst/>
                  </c:spPr>
                </c15:leaderLines>
              </c:ext>
            </c:extLst>
          </c:dLbls>
          <c:val>
            <c:numRef>
              <c:f>Sheet1!$C$2:$C$4</c:f>
              <c:numCache>
                <c:formatCode>General</c:formatCode>
                <c:ptCount val="3"/>
                <c:pt idx="0">
                  <c:v>4.2</c:v>
                </c:pt>
                <c:pt idx="1">
                  <c:v>7</c:v>
                </c:pt>
                <c:pt idx="2">
                  <c:v>12.5</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10</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Hello World (M)</c:v>
                      </c:pt>
                      <c:pt idx="1">
                        <c:v>Dialer (M)</c:v>
                      </c:pt>
                      <c:pt idx="2">
                        <c:v>Calc (PC)</c:v>
                      </c:pt>
                    </c:strCache>
                  </c:strRef>
                </c15:cat>
              </c15:filteredCategoryTitle>
            </c:ext>
          </c:extLst>
        </c:ser>
        <c:dLbls>
          <c:dLblPos val="outEnd"/>
          <c:showLegendKey val="0"/>
          <c:showVal val="1"/>
          <c:showCatName val="0"/>
          <c:showSerName val="0"/>
          <c:showPercent val="0"/>
          <c:showBubbleSize val="0"/>
        </c:dLbls>
        <c:gapWidth val="100"/>
        <c:overlap val="-24"/>
        <c:axId val="417158360"/>
        <c:axId val="417159144"/>
      </c:barChart>
      <c:catAx>
        <c:axId val="417158360"/>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417159144"/>
        <c:crosses val="autoZero"/>
        <c:auto val="1"/>
        <c:lblAlgn val="ctr"/>
        <c:lblOffset val="100"/>
        <c:noMultiLvlLbl val="0"/>
      </c:catAx>
      <c:valAx>
        <c:axId val="417159144"/>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197" b="1" i="0" u="none" strike="noStrike" kern="1200" baseline="0">
                    <a:solidFill>
                      <a:srgbClr val="44546A"/>
                    </a:solidFill>
                    <a:latin typeface="+mn-lt"/>
                    <a:ea typeface="+mn-ea"/>
                    <a:cs typeface="+mn-cs"/>
                  </a:defRPr>
                </a:pPr>
                <a:r>
                  <a:rPr lang="en-US" sz="1200" b="1" i="0" baseline="0" dirty="0" smtClean="0">
                    <a:effectLst/>
                  </a:rPr>
                  <a:t>Dynamic  in  MB</a:t>
                </a:r>
                <a:endParaRPr lang="en-US" sz="1000" dirty="0"/>
              </a:p>
            </c:rich>
          </c:tx>
          <c:layout/>
          <c:overlay val="0"/>
          <c:spPr>
            <a:noFill/>
            <a:ln>
              <a:noFill/>
            </a:ln>
            <a:effectLst/>
          </c:spPr>
          <c:txPr>
            <a:bodyPr rot="-540000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197" b="1" i="0" u="none" strike="noStrike" kern="1200" baseline="0">
                  <a:solidFill>
                    <a:srgbClr val="44546A"/>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41715836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2B3E95-0A6F-4723-9A30-FEB40EE0FAE7}" type="datetimeFigureOut">
              <a:rPr lang="en-US" smtClean="0"/>
              <a:t>5/28/2015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83D6A9-8D85-4190-8BA1-A2CD759F8A4B}" type="slidenum">
              <a:rPr lang="en-US" smtClean="0"/>
              <a:t>‹#›</a:t>
            </a:fld>
            <a:endParaRPr lang="en-US"/>
          </a:p>
        </p:txBody>
      </p:sp>
    </p:spTree>
    <p:extLst>
      <p:ext uri="{BB962C8B-B14F-4D97-AF65-F5344CB8AC3E}">
        <p14:creationId xmlns:p14="http://schemas.microsoft.com/office/powerpoint/2010/main" val="1298909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5/28/2015 10:10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2609381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3" name="Rectangle 2"/>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Review</a:t>
            </a:r>
            <a:endParaRPr lang="en-US" dirty="0"/>
          </a:p>
        </p:txBody>
      </p:sp>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solidFill>
        <a:effectLst/>
      </p:bgPr>
    </p:bg>
    <p:spTree>
      <p:nvGrpSpPr>
        <p:cNvPr id="1" name=""/>
        <p:cNvGrpSpPr/>
        <p:nvPr/>
      </p:nvGrpSpPr>
      <p:grpSpPr>
        <a:xfrm>
          <a:off x="0" y="0"/>
          <a:ext cx="0" cy="0"/>
          <a:chOff x="0" y="0"/>
          <a:chExt cx="0" cy="0"/>
        </a:xfrm>
      </p:grpSpPr>
      <p:grpSp>
        <p:nvGrpSpPr>
          <p:cNvPr id="44" name="Group 43"/>
          <p:cNvGrpSpPr/>
          <p:nvPr/>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http://windows.Microsoft.com</a:t>
            </a: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XAML performance</a:t>
            </a:r>
            <a:endParaRPr lang="en-US" dirty="0"/>
          </a:p>
        </p:txBody>
      </p:sp>
      <p:sp>
        <p:nvSpPr>
          <p:cNvPr id="3" name="Subtitle 2"/>
          <p:cNvSpPr>
            <a:spLocks noGrp="1"/>
          </p:cNvSpPr>
          <p:nvPr>
            <p:ph type="subTitle" idx="1"/>
          </p:nvPr>
        </p:nvSpPr>
        <p:spPr/>
        <p:txBody>
          <a:bodyPr/>
          <a:lstStyle/>
          <a:p>
            <a:r>
              <a:rPr lang="en-US" dirty="0"/>
              <a:t>Developer's guide to </a:t>
            </a:r>
            <a:br>
              <a:rPr lang="en-US" dirty="0"/>
            </a:br>
            <a:r>
              <a:rPr lang="en-US" dirty="0"/>
              <a:t>Windows 10 Preview</a:t>
            </a:r>
          </a:p>
          <a:p>
            <a:r>
              <a:rPr lang="en-US" dirty="0">
                <a:solidFill>
                  <a:schemeClr val="bg2"/>
                </a:solidFill>
              </a:rPr>
              <a:t>Andy &amp; Jerry</a:t>
            </a:r>
          </a:p>
          <a:p>
            <a:endParaRPr lang="en-US" dirty="0"/>
          </a:p>
        </p:txBody>
      </p:sp>
    </p:spTree>
    <p:extLst>
      <p:ext uri="{BB962C8B-B14F-4D97-AF65-F5344CB8AC3E}">
        <p14:creationId xmlns:p14="http://schemas.microsoft.com/office/powerpoint/2010/main" val="397340813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x:Phase &amp; progressive rendering</a:t>
            </a:r>
            <a:endParaRPr lang="en-US" dirty="0"/>
          </a:p>
        </p:txBody>
      </p:sp>
      <p:sp>
        <p:nvSpPr>
          <p:cNvPr id="3" name="Content Placeholder 2"/>
          <p:cNvSpPr>
            <a:spLocks noGrp="1"/>
          </p:cNvSpPr>
          <p:nvPr>
            <p:ph type="body" sz="quarter" idx="10"/>
          </p:nvPr>
        </p:nvSpPr>
        <p:spPr/>
        <p:txBody>
          <a:bodyPr/>
          <a:lstStyle/>
          <a:p>
            <a:pPr marL="236546" lvl="1">
              <a:lnSpc>
                <a:spcPct val="150000"/>
              </a:lnSpc>
              <a:spcBef>
                <a:spcPts val="0"/>
              </a:spcBef>
            </a:pP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&lt;</a:t>
            </a:r>
            <a:r>
              <a:rPr lang="en-US" sz="1961"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DataTemplate</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 x</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DataType</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="model:FileItem"&gt;</a:t>
            </a:r>
            <a:endParaRPr lang="en-US" sz="1961" dirty="0">
              <a:latin typeface="Calibri" panose="020F0502020204030204" pitchFamily="34" charset="0"/>
              <a:ea typeface="Calibri" panose="020F0502020204030204" pitchFamily="34" charset="0"/>
              <a:cs typeface="Times New Roman" panose="02020603050405020304" pitchFamily="18" charset="0"/>
            </a:endParaRPr>
          </a:p>
          <a:p>
            <a:pPr marL="236546" lvl="1">
              <a:lnSpc>
                <a:spcPct val="150000"/>
              </a:lnSpc>
              <a:spcBef>
                <a:spcPts val="0"/>
              </a:spcBef>
            </a:pPr>
            <a:r>
              <a:rPr lang="en-US" sz="1961"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&lt;</a:t>
            </a:r>
            <a:r>
              <a:rPr lang="en-US" sz="1961" dirty="0">
                <a:solidFill>
                  <a:srgbClr val="A31515"/>
                </a:solidFill>
                <a:latin typeface="Consolas" panose="020B0609020204030204" pitchFamily="49" charset="0"/>
                <a:ea typeface="Calibri" panose="020F0502020204030204" pitchFamily="34" charset="0"/>
                <a:cs typeface="Times New Roman" panose="02020603050405020304" pitchFamily="18" charset="0"/>
              </a:rPr>
              <a:t>Grid</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 Width</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="200"</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 Height</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="80"&gt;</a:t>
            </a:r>
            <a:endParaRPr lang="en-US" sz="1961" dirty="0">
              <a:latin typeface="Calibri" panose="020F0502020204030204" pitchFamily="34" charset="0"/>
              <a:ea typeface="Calibri" panose="020F0502020204030204" pitchFamily="34" charset="0"/>
              <a:cs typeface="Times New Roman" panose="02020603050405020304" pitchFamily="18" charset="0"/>
            </a:endParaRPr>
          </a:p>
          <a:p>
            <a:pPr marL="236546" lvl="1">
              <a:lnSpc>
                <a:spcPct val="150000"/>
              </a:lnSpc>
              <a:spcBef>
                <a:spcPts val="0"/>
              </a:spcBef>
            </a:pP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    &lt;</a:t>
            </a:r>
            <a:r>
              <a:rPr lang="en-US" sz="1961"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TextBlock</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 Text</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a:t>
            </a:r>
            <a:r>
              <a:rPr lang="en-US" sz="1961"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x</a:t>
            </a:r>
            <a:r>
              <a:rPr lang="en-US" sz="1961"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a:t>
            </a:r>
            <a:r>
              <a:rPr lang="en-US" sz="1961"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Bind</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 </a:t>
            </a:r>
            <a:r>
              <a:rPr lang="en-US" sz="1961" dirty="0" err="1">
                <a:solidFill>
                  <a:srgbClr val="FF0000"/>
                </a:solidFill>
                <a:latin typeface="Consolas" panose="020B0609020204030204" pitchFamily="49" charset="0"/>
                <a:ea typeface="Calibri" panose="020F0502020204030204" pitchFamily="34" charset="0"/>
                <a:cs typeface="Times New Roman" panose="02020603050405020304" pitchFamily="18" charset="0"/>
              </a:rPr>
              <a:t>DisplayName</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 </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/&gt;</a:t>
            </a:r>
            <a:endParaRPr lang="en-US" sz="1961" dirty="0">
              <a:latin typeface="Calibri" panose="020F0502020204030204" pitchFamily="34" charset="0"/>
              <a:ea typeface="Calibri" panose="020F0502020204030204" pitchFamily="34" charset="0"/>
              <a:cs typeface="Times New Roman" panose="02020603050405020304" pitchFamily="18" charset="0"/>
            </a:endParaRPr>
          </a:p>
          <a:p>
            <a:pPr marL="236546" lvl="1">
              <a:lnSpc>
                <a:spcPct val="150000"/>
              </a:lnSpc>
              <a:spcBef>
                <a:spcPts val="0"/>
              </a:spcBef>
            </a:pP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    &lt;</a:t>
            </a:r>
            <a:r>
              <a:rPr lang="en-US" sz="1961"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TextBlock</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 Text</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a:t>
            </a:r>
            <a:r>
              <a:rPr lang="en-US" sz="1961"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x</a:t>
            </a:r>
            <a:r>
              <a:rPr lang="en-US" sz="1961"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a:t>
            </a:r>
            <a:r>
              <a:rPr lang="en-US" sz="1961"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Bind</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 </a:t>
            </a:r>
            <a:r>
              <a:rPr lang="en-US" sz="1961" dirty="0" err="1">
                <a:solidFill>
                  <a:srgbClr val="FF0000"/>
                </a:solidFill>
                <a:latin typeface="Consolas" panose="020B0609020204030204" pitchFamily="49" charset="0"/>
                <a:ea typeface="Calibri" panose="020F0502020204030204" pitchFamily="34" charset="0"/>
                <a:cs typeface="Times New Roman" panose="02020603050405020304" pitchFamily="18" charset="0"/>
              </a:rPr>
              <a:t>prettyDate</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a:t>
            </a:r>
            <a:r>
              <a:rPr lang="en-US" sz="1961"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x</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a:t>
            </a:r>
            <a:r>
              <a:rPr lang="en-US" sz="1961" dirty="0">
                <a:solidFill>
                  <a:srgbClr val="FF0000"/>
                </a:solidFill>
                <a:latin typeface="Consolas" panose="020B0609020204030204" pitchFamily="49" charset="0"/>
                <a:ea typeface="Calibri" panose="020F0502020204030204" pitchFamily="34" charset="0"/>
                <a:cs typeface="Times New Roman" panose="02020603050405020304" pitchFamily="18" charset="0"/>
              </a:rPr>
              <a:t>Phase</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="1"/&gt;</a:t>
            </a:r>
            <a:endParaRPr lang="en-US" sz="1961" dirty="0">
              <a:latin typeface="Calibri" panose="020F0502020204030204" pitchFamily="34" charset="0"/>
              <a:ea typeface="Calibri" panose="020F0502020204030204" pitchFamily="34" charset="0"/>
              <a:cs typeface="Times New Roman" panose="02020603050405020304" pitchFamily="18" charset="0"/>
            </a:endParaRPr>
          </a:p>
          <a:p>
            <a:pPr marL="236546" lvl="1">
              <a:lnSpc>
                <a:spcPct val="150000"/>
              </a:lnSpc>
              <a:spcBef>
                <a:spcPts val="0"/>
              </a:spcBef>
            </a:pP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  &lt;/</a:t>
            </a:r>
            <a:r>
              <a:rPr lang="en-US" sz="1961" dirty="0">
                <a:solidFill>
                  <a:srgbClr val="A31515"/>
                </a:solidFill>
                <a:latin typeface="Consolas" panose="020B0609020204030204" pitchFamily="49" charset="0"/>
                <a:ea typeface="Calibri" panose="020F0502020204030204" pitchFamily="34" charset="0"/>
                <a:cs typeface="Times New Roman" panose="02020603050405020304" pitchFamily="18" charset="0"/>
              </a:rPr>
              <a:t>Grid</a:t>
            </a: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&gt;</a:t>
            </a:r>
            <a:endParaRPr lang="en-US" sz="1961" dirty="0">
              <a:latin typeface="Calibri" panose="020F0502020204030204" pitchFamily="34" charset="0"/>
              <a:ea typeface="Calibri" panose="020F0502020204030204" pitchFamily="34" charset="0"/>
              <a:cs typeface="Times New Roman" panose="02020603050405020304" pitchFamily="18" charset="0"/>
            </a:endParaRPr>
          </a:p>
          <a:p>
            <a:pPr marL="236546" lvl="1">
              <a:lnSpc>
                <a:spcPct val="150000"/>
              </a:lnSpc>
              <a:spcBef>
                <a:spcPts val="0"/>
              </a:spcBef>
            </a:pPr>
            <a:r>
              <a:rPr lang="en-US" sz="1961" dirty="0">
                <a:solidFill>
                  <a:srgbClr val="0000FF"/>
                </a:solidFill>
                <a:latin typeface="Consolas" panose="020B0609020204030204" pitchFamily="49" charset="0"/>
                <a:ea typeface="Calibri" panose="020F0502020204030204" pitchFamily="34" charset="0"/>
                <a:cs typeface="Times New Roman" panose="02020603050405020304" pitchFamily="18" charset="0"/>
              </a:rPr>
              <a:t>&lt;/</a:t>
            </a:r>
            <a:r>
              <a:rPr lang="en-US" sz="1961"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DataTemplate</a:t>
            </a:r>
            <a:r>
              <a:rPr lang="en-US" sz="1961" dirty="0" smtClean="0">
                <a:solidFill>
                  <a:srgbClr val="0000FF"/>
                </a:solidFill>
                <a:latin typeface="Consolas" panose="020B0609020204030204" pitchFamily="49" charset="0"/>
                <a:ea typeface="Calibri" panose="020F0502020204030204" pitchFamily="34" charset="0"/>
                <a:cs typeface="Times New Roman" panose="02020603050405020304" pitchFamily="18" charset="0"/>
              </a:rPr>
              <a:t>&gt;</a:t>
            </a:r>
            <a:endParaRPr lang="en-US" dirty="0" smtClean="0"/>
          </a:p>
          <a:p>
            <a:r>
              <a:rPr lang="en-US" dirty="0" smtClean="0"/>
              <a:t>Some guidance</a:t>
            </a:r>
          </a:p>
          <a:p>
            <a:pPr lvl="1"/>
            <a:r>
              <a:rPr lang="en-US" dirty="0"/>
              <a:t>Phase "0" is the default</a:t>
            </a:r>
          </a:p>
          <a:p>
            <a:pPr lvl="1"/>
            <a:r>
              <a:rPr lang="en-US" dirty="0" smtClean="0"/>
              <a:t>Only a few, manageable phases</a:t>
            </a:r>
          </a:p>
          <a:p>
            <a:pPr lvl="1"/>
            <a:r>
              <a:rPr lang="en-US" dirty="0" smtClean="0"/>
              <a:t>Phase numbers don't need to be contiguous</a:t>
            </a:r>
          </a:p>
          <a:p>
            <a:pPr lvl="1"/>
            <a:endParaRPr lang="en-US" dirty="0"/>
          </a:p>
        </p:txBody>
      </p:sp>
      <p:sp>
        <p:nvSpPr>
          <p:cNvPr id="8" name="Rectangle 7"/>
          <p:cNvSpPr/>
          <p:nvPr/>
        </p:nvSpPr>
        <p:spPr bwMode="auto">
          <a:xfrm>
            <a:off x="6096000" y="2686755"/>
            <a:ext cx="23622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956286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7696" b="7696"/>
          <a:stretch>
            <a:fillRect/>
          </a:stretch>
        </p:blipFill>
        <p:spPr/>
      </p:pic>
      <p:sp>
        <p:nvSpPr>
          <p:cNvPr id="2" name="Title 1"/>
          <p:cNvSpPr>
            <a:spLocks noGrp="1"/>
          </p:cNvSpPr>
          <p:nvPr>
            <p:ph type="ctrTitle"/>
          </p:nvPr>
        </p:nvSpPr>
        <p:spPr>
          <a:xfrm>
            <a:off x="0" y="2579601"/>
            <a:ext cx="5647787" cy="1698798"/>
          </a:xfrm>
          <a:solidFill>
            <a:srgbClr val="0078D7">
              <a:alpha val="50196"/>
            </a:srgbClr>
          </a:solidFill>
        </p:spPr>
        <p:txBody>
          <a:bodyPr/>
          <a:lstStyle/>
          <a:p>
            <a:r>
              <a:rPr lang="en-US" dirty="0" smtClean="0"/>
              <a:t>Deferred loading</a:t>
            </a:r>
            <a:endParaRPr lang="en-US" dirty="0"/>
          </a:p>
        </p:txBody>
      </p:sp>
    </p:spTree>
    <p:extLst>
      <p:ext uri="{BB962C8B-B14F-4D97-AF65-F5344CB8AC3E}">
        <p14:creationId xmlns:p14="http://schemas.microsoft.com/office/powerpoint/2010/main" val="126636247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deferral</a:t>
            </a:r>
            <a:endParaRPr lang="en-US" dirty="0"/>
          </a:p>
        </p:txBody>
      </p:sp>
      <p:sp>
        <p:nvSpPr>
          <p:cNvPr id="3" name="Text Placeholder 2"/>
          <p:cNvSpPr>
            <a:spLocks noGrp="1"/>
          </p:cNvSpPr>
          <p:nvPr>
            <p:ph type="body" sz="quarter" idx="10"/>
          </p:nvPr>
        </p:nvSpPr>
        <p:spPr/>
        <p:txBody>
          <a:bodyPr/>
          <a:lstStyle/>
          <a:p>
            <a:r>
              <a:rPr lang="en-US" dirty="0" smtClean="0"/>
              <a:t>Reduce the number of elements at startup</a:t>
            </a:r>
          </a:p>
          <a:p>
            <a:pPr lvl="1"/>
            <a:r>
              <a:rPr lang="en-US" dirty="0" smtClean="0"/>
              <a:t>Declare the </a:t>
            </a:r>
            <a:r>
              <a:rPr lang="en-US" dirty="0" err="1" smtClean="0"/>
              <a:t>UIElement</a:t>
            </a:r>
            <a:r>
              <a:rPr lang="en-US" dirty="0" smtClean="0"/>
              <a:t>-derived items (or containers) you don't want rendered</a:t>
            </a:r>
          </a:p>
          <a:p>
            <a:r>
              <a:rPr lang="en-US" dirty="0" smtClean="0"/>
              <a:t>4 ways to realize an element</a:t>
            </a:r>
          </a:p>
          <a:p>
            <a:pPr marL="457200" lvl="1" indent="-457200">
              <a:buFont typeface="+mj-lt"/>
              <a:buAutoNum type="arabicPeriod"/>
            </a:pPr>
            <a:r>
              <a:rPr lang="en-US" dirty="0" err="1" smtClean="0">
                <a:latin typeface="Consolas" panose="020B0609020204030204" pitchFamily="49" charset="0"/>
                <a:cs typeface="Consolas" panose="020B0609020204030204" pitchFamily="49" charset="0"/>
              </a:rPr>
              <a:t>FindName</a:t>
            </a:r>
            <a:r>
              <a:rPr lang="en-US" dirty="0" smtClean="0">
                <a:latin typeface="Consolas" panose="020B0609020204030204" pitchFamily="49" charset="0"/>
                <a:cs typeface="Consolas" panose="020B0609020204030204" pitchFamily="49" charset="0"/>
              </a:rPr>
              <a:t>()</a:t>
            </a:r>
          </a:p>
          <a:p>
            <a:pPr marL="457200" lvl="1" indent="-457200">
              <a:buFont typeface="+mj-lt"/>
              <a:buAutoNum type="arabicPeriod"/>
            </a:pPr>
            <a:r>
              <a:rPr lang="en-US" dirty="0" err="1" smtClean="0">
                <a:latin typeface="Consolas" panose="020B0609020204030204" pitchFamily="49" charset="0"/>
                <a:cs typeface="Consolas" panose="020B0609020204030204" pitchFamily="49" charset="0"/>
              </a:rPr>
              <a:t>EnsureElementRealized</a:t>
            </a:r>
            <a:r>
              <a:rPr lang="en-US" dirty="0" smtClean="0">
                <a:latin typeface="Consolas" panose="020B0609020204030204" pitchFamily="49" charset="0"/>
                <a:cs typeface="Consolas" panose="020B0609020204030204" pitchFamily="49" charset="0"/>
              </a:rPr>
              <a:t>()</a:t>
            </a:r>
          </a:p>
          <a:p>
            <a:pPr marL="457200" lvl="1" indent="-457200">
              <a:buFont typeface="+mj-lt"/>
              <a:buAutoNum type="arabicPeriod"/>
            </a:pPr>
            <a:r>
              <a:rPr lang="en-US" dirty="0" err="1" smtClean="0">
                <a:latin typeface="Consolas" panose="020B0609020204030204" pitchFamily="49" charset="0"/>
                <a:cs typeface="Consolas" panose="020B0609020204030204" pitchFamily="49" charset="0"/>
              </a:rPr>
              <a:t>GetTemplatedChild</a:t>
            </a:r>
            <a:r>
              <a:rPr lang="en-US" dirty="0" smtClean="0">
                <a:latin typeface="Consolas" panose="020B0609020204030204" pitchFamily="49" charset="0"/>
                <a:cs typeface="Consolas" panose="020B0609020204030204" pitchFamily="49" charset="0"/>
              </a:rPr>
              <a:t>()</a:t>
            </a:r>
            <a:r>
              <a:rPr lang="en-US" dirty="0" smtClean="0"/>
              <a:t> (for </a:t>
            </a:r>
            <a:r>
              <a:rPr lang="en-US" dirty="0" err="1" smtClean="0"/>
              <a:t>ControlTemplate</a:t>
            </a:r>
            <a:r>
              <a:rPr lang="en-US" dirty="0" smtClean="0"/>
              <a:t>)</a:t>
            </a:r>
          </a:p>
          <a:p>
            <a:pPr marL="457200" lvl="1" indent="-457200">
              <a:buFont typeface="+mj-lt"/>
              <a:buAutoNum type="arabicPeriod"/>
            </a:pPr>
            <a:r>
              <a:rPr lang="en-US" dirty="0" smtClean="0">
                <a:latin typeface="Consolas" panose="020B0609020204030204" pitchFamily="49" charset="0"/>
                <a:cs typeface="Consolas" panose="020B0609020204030204" pitchFamily="49" charset="0"/>
              </a:rPr>
              <a:t>Storyboard &amp; </a:t>
            </a:r>
            <a:r>
              <a:rPr lang="en-US" dirty="0" err="1" smtClean="0">
                <a:latin typeface="Consolas" panose="020B0609020204030204" pitchFamily="49" charset="0"/>
                <a:cs typeface="Consolas" panose="020B0609020204030204" pitchFamily="49" charset="0"/>
              </a:rPr>
              <a:t>VisualStates</a:t>
            </a:r>
            <a:r>
              <a:rPr lang="en-US" dirty="0" smtClean="0"/>
              <a:t> (because of </a:t>
            </a:r>
            <a:r>
              <a:rPr lang="en-US" dirty="0" err="1" smtClean="0"/>
              <a:t>FindName</a:t>
            </a:r>
            <a:r>
              <a:rPr lang="en-US" dirty="0" smtClean="0"/>
              <a:t>)</a:t>
            </a:r>
          </a:p>
          <a:p>
            <a:r>
              <a:rPr lang="en-US" dirty="0"/>
              <a:t>Nothing is free</a:t>
            </a:r>
          </a:p>
          <a:p>
            <a:pPr lvl="1"/>
            <a:r>
              <a:rPr lang="en-US" dirty="0"/>
              <a:t>A lightweight proxy element is </a:t>
            </a:r>
            <a:r>
              <a:rPr lang="en-US" dirty="0" smtClean="0"/>
              <a:t>created</a:t>
            </a:r>
          </a:p>
          <a:p>
            <a:pPr lvl="1"/>
            <a:r>
              <a:rPr lang="en-US" dirty="0" smtClean="0"/>
              <a:t>Events are hooked up after realized</a:t>
            </a:r>
          </a:p>
          <a:p>
            <a:pPr lvl="1"/>
            <a:r>
              <a:rPr lang="en-US" dirty="0" smtClean="0"/>
              <a:t>Binding is completed after realized (including x:Bind)</a:t>
            </a:r>
            <a:endParaRPr lang="en-US" dirty="0"/>
          </a:p>
          <a:p>
            <a:pPr marL="457200" lvl="1" indent="-457200">
              <a:buFont typeface="+mj-lt"/>
              <a:buAutoNum type="arabicPeriod"/>
            </a:pPr>
            <a:endParaRPr lang="en-US" dirty="0" smtClean="0"/>
          </a:p>
        </p:txBody>
      </p:sp>
    </p:spTree>
    <p:extLst>
      <p:ext uri="{BB962C8B-B14F-4D97-AF65-F5344CB8AC3E}">
        <p14:creationId xmlns:p14="http://schemas.microsoft.com/office/powerpoint/2010/main" val="970784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The fastest code</a:t>
            </a:r>
            <a:br>
              <a:rPr lang="en-US" dirty="0" smtClean="0"/>
            </a:br>
            <a:r>
              <a:rPr lang="en-US" dirty="0" smtClean="0"/>
              <a:t>is the code you don't run</a:t>
            </a:r>
            <a:endParaRPr lang="en-US" dirty="0"/>
          </a:p>
        </p:txBody>
      </p:sp>
    </p:spTree>
    <p:extLst>
      <p:ext uri="{BB962C8B-B14F-4D97-AF65-F5344CB8AC3E}">
        <p14:creationId xmlns:p14="http://schemas.microsoft.com/office/powerpoint/2010/main" val="321194526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x:Defer example</a:t>
            </a:r>
            <a:endParaRPr lang="en-US" dirty="0"/>
          </a:p>
        </p:txBody>
      </p:sp>
      <p:sp>
        <p:nvSpPr>
          <p:cNvPr id="6" name="Rectangle 5"/>
          <p:cNvSpPr/>
          <p:nvPr/>
        </p:nvSpPr>
        <p:spPr>
          <a:xfrm>
            <a:off x="269239" y="1187620"/>
            <a:ext cx="6096000" cy="2913618"/>
          </a:xfrm>
          <a:prstGeom prst="rect">
            <a:avLst/>
          </a:prstGeom>
        </p:spPr>
        <p:txBody>
          <a:bodyPr>
            <a:spAutoFit/>
          </a:bodyPr>
          <a:lstStyle/>
          <a:p>
            <a:pPr>
              <a:spcBef>
                <a:spcPts val="400"/>
              </a:spcBef>
            </a:pPr>
            <a:r>
              <a:rPr lang="en-US" sz="2000" dirty="0">
                <a:solidFill>
                  <a:srgbClr val="0000FF"/>
                </a:solidFill>
                <a:highlight>
                  <a:srgbClr val="FFFFFF"/>
                </a:highlight>
                <a:latin typeface="Consolas" panose="020B0609020204030204" pitchFamily="49" charset="0"/>
              </a:rPr>
              <a:t>&lt;</a:t>
            </a:r>
            <a:r>
              <a:rPr lang="en-US" sz="2000" dirty="0" err="1">
                <a:solidFill>
                  <a:srgbClr val="A31515"/>
                </a:solidFill>
                <a:highlight>
                  <a:srgbClr val="FFFFFF"/>
                </a:highlight>
                <a:latin typeface="Consolas" panose="020B0609020204030204" pitchFamily="49" charset="0"/>
              </a:rPr>
              <a:t>StackPanel</a:t>
            </a:r>
            <a:r>
              <a:rPr lang="en-US" sz="2000" dirty="0">
                <a:solidFill>
                  <a:srgbClr val="000000"/>
                </a:solidFill>
                <a:highlight>
                  <a:srgbClr val="FFFFFF"/>
                </a:highlight>
                <a:latin typeface="Consolas" panose="020B0609020204030204" pitchFamily="49" charset="0"/>
              </a:rPr>
              <a:t> </a:t>
            </a:r>
          </a:p>
          <a:p>
            <a:pPr>
              <a:spcBef>
                <a:spcPts val="400"/>
              </a:spcBef>
            </a:pPr>
            <a:r>
              <a:rPr lang="en-US" sz="2000" dirty="0">
                <a:solidFill>
                  <a:srgbClr val="000000"/>
                </a:solidFill>
                <a:highlight>
                  <a:srgbClr val="FFFFFF"/>
                </a:highlight>
                <a:latin typeface="Consolas" panose="020B0609020204030204" pitchFamily="49" charset="0"/>
              </a:rPr>
              <a:t>   </a:t>
            </a:r>
            <a:r>
              <a:rPr lang="en-US" sz="2000" dirty="0">
                <a:solidFill>
                  <a:srgbClr val="FF0000"/>
                </a:solidFill>
                <a:highlight>
                  <a:srgbClr val="FFFFFF"/>
                </a:highlight>
                <a:latin typeface="Consolas" panose="020B0609020204030204" pitchFamily="49" charset="0"/>
              </a:rPr>
              <a:t> x</a:t>
            </a:r>
            <a:r>
              <a:rPr lang="en-US" sz="2000" dirty="0">
                <a:solidFill>
                  <a:srgbClr val="0000FF"/>
                </a:solidFill>
                <a:highlight>
                  <a:srgbClr val="FFFFFF"/>
                </a:highlight>
                <a:latin typeface="Consolas" panose="020B0609020204030204" pitchFamily="49" charset="0"/>
              </a:rPr>
              <a:t>:</a:t>
            </a:r>
            <a:r>
              <a:rPr lang="en-US" sz="2000" dirty="0">
                <a:solidFill>
                  <a:srgbClr val="FF0000"/>
                </a:solidFill>
                <a:highlight>
                  <a:srgbClr val="FFFFFF"/>
                </a:highlight>
                <a:latin typeface="Consolas" panose="020B0609020204030204" pitchFamily="49" charset="0"/>
              </a:rPr>
              <a:t>Name</a:t>
            </a:r>
            <a:r>
              <a:rPr lang="en-US" sz="2000" dirty="0">
                <a:solidFill>
                  <a:srgbClr val="0000FF"/>
                </a:solidFill>
                <a:highlight>
                  <a:srgbClr val="FFFFFF"/>
                </a:highlight>
                <a:latin typeface="Consolas" panose="020B0609020204030204" pitchFamily="49" charset="0"/>
              </a:rPr>
              <a:t>="AdditionalProductPage"</a:t>
            </a:r>
            <a:endParaRPr lang="en-US" sz="2000" dirty="0">
              <a:solidFill>
                <a:srgbClr val="000000"/>
              </a:solidFill>
              <a:highlight>
                <a:srgbClr val="FFFFFF"/>
              </a:highlight>
              <a:latin typeface="Consolas" panose="020B0609020204030204" pitchFamily="49" charset="0"/>
            </a:endParaRPr>
          </a:p>
          <a:p>
            <a:pPr>
              <a:spcBef>
                <a:spcPts val="400"/>
              </a:spcBef>
            </a:pPr>
            <a:r>
              <a:rPr lang="en-US" sz="2000" dirty="0">
                <a:solidFill>
                  <a:srgbClr val="000000"/>
                </a:solidFill>
                <a:highlight>
                  <a:srgbClr val="FFFFFF"/>
                </a:highlight>
                <a:latin typeface="Consolas" panose="020B0609020204030204" pitchFamily="49" charset="0"/>
              </a:rPr>
              <a:t>   </a:t>
            </a:r>
            <a:r>
              <a:rPr lang="en-US" sz="2000" dirty="0">
                <a:solidFill>
                  <a:srgbClr val="FF0000"/>
                </a:solidFill>
                <a:highlight>
                  <a:srgbClr val="FFFFFF"/>
                </a:highlight>
                <a:latin typeface="Consolas" panose="020B0609020204030204" pitchFamily="49" charset="0"/>
              </a:rPr>
              <a:t> Visibility</a:t>
            </a:r>
            <a:r>
              <a:rPr lang="en-US" sz="2000" dirty="0">
                <a:solidFill>
                  <a:srgbClr val="0000FF"/>
                </a:solidFill>
                <a:highlight>
                  <a:srgbClr val="FFFFFF"/>
                </a:highlight>
                <a:latin typeface="Consolas" panose="020B0609020204030204" pitchFamily="49" charset="0"/>
              </a:rPr>
              <a:t>="Collapsed"</a:t>
            </a:r>
            <a:endParaRPr lang="en-US" sz="2000" dirty="0">
              <a:solidFill>
                <a:srgbClr val="000000"/>
              </a:solidFill>
              <a:highlight>
                <a:srgbClr val="FFFFFF"/>
              </a:highlight>
              <a:latin typeface="Consolas" panose="020B0609020204030204" pitchFamily="49" charset="0"/>
            </a:endParaRPr>
          </a:p>
          <a:p>
            <a:pPr>
              <a:spcBef>
                <a:spcPts val="400"/>
              </a:spcBef>
            </a:pPr>
            <a:r>
              <a:rPr lang="en-US" sz="2000" dirty="0">
                <a:solidFill>
                  <a:srgbClr val="000000"/>
                </a:solidFill>
                <a:highlight>
                  <a:srgbClr val="FFFFFF"/>
                </a:highlight>
                <a:latin typeface="Consolas" panose="020B0609020204030204" pitchFamily="49" charset="0"/>
              </a:rPr>
              <a:t>   </a:t>
            </a:r>
            <a:r>
              <a:rPr lang="en-US" sz="2000" dirty="0">
                <a:solidFill>
                  <a:srgbClr val="FF0000"/>
                </a:solidFill>
                <a:highlight>
                  <a:srgbClr val="FFFFFF"/>
                </a:highlight>
                <a:latin typeface="Consolas" panose="020B0609020204030204" pitchFamily="49" charset="0"/>
              </a:rPr>
              <a:t> x</a:t>
            </a:r>
            <a:r>
              <a:rPr lang="en-US" sz="2000" dirty="0">
                <a:solidFill>
                  <a:srgbClr val="0000FF"/>
                </a:solidFill>
                <a:highlight>
                  <a:srgbClr val="FFFFFF"/>
                </a:highlight>
                <a:latin typeface="Consolas" panose="020B0609020204030204" pitchFamily="49" charset="0"/>
              </a:rPr>
              <a:t>:</a:t>
            </a:r>
            <a:r>
              <a:rPr lang="en-US" sz="2000" dirty="0">
                <a:solidFill>
                  <a:srgbClr val="FF0000"/>
                </a:solidFill>
                <a:highlight>
                  <a:srgbClr val="FFFFFF"/>
                </a:highlight>
                <a:latin typeface="Consolas" panose="020B0609020204030204" pitchFamily="49" charset="0"/>
              </a:rPr>
              <a:t>DeferLoadStrategy</a:t>
            </a:r>
            <a:r>
              <a:rPr lang="en-US" sz="2000" dirty="0">
                <a:solidFill>
                  <a:srgbClr val="0000FF"/>
                </a:solidFill>
                <a:highlight>
                  <a:srgbClr val="FFFFFF"/>
                </a:highlight>
                <a:latin typeface="Consolas" panose="020B0609020204030204" pitchFamily="49" charset="0"/>
              </a:rPr>
              <a:t>="Lazy"&gt;</a:t>
            </a:r>
            <a:endParaRPr lang="en-US" sz="2000" dirty="0">
              <a:solidFill>
                <a:srgbClr val="000000"/>
              </a:solidFill>
              <a:highlight>
                <a:srgbClr val="FFFFFF"/>
              </a:highlight>
              <a:latin typeface="Consolas" panose="020B0609020204030204" pitchFamily="49" charset="0"/>
            </a:endParaRPr>
          </a:p>
          <a:p>
            <a:pPr>
              <a:spcBef>
                <a:spcPts val="400"/>
              </a:spcBef>
            </a:pPr>
            <a:r>
              <a:rPr lang="en-US" sz="2000" dirty="0">
                <a:solidFill>
                  <a:srgbClr val="000000"/>
                </a:solidFill>
                <a:highlight>
                  <a:srgbClr val="FFFFFF"/>
                </a:highlight>
                <a:latin typeface="Consolas" panose="020B0609020204030204" pitchFamily="49" charset="0"/>
              </a:rPr>
              <a:t>            </a:t>
            </a:r>
          </a:p>
          <a:p>
            <a:pPr>
              <a:spcBef>
                <a:spcPts val="400"/>
              </a:spcBef>
            </a:pPr>
            <a:r>
              <a:rPr lang="en-US" sz="2000" dirty="0">
                <a:solidFill>
                  <a:srgbClr val="000000"/>
                </a:solidFill>
                <a:highlight>
                  <a:srgbClr val="FFFFFF"/>
                </a:highlight>
                <a:latin typeface="Consolas" panose="020B0609020204030204" pitchFamily="49" charset="0"/>
              </a:rPr>
              <a:t>    </a:t>
            </a:r>
            <a:r>
              <a:rPr lang="en-US" sz="2000" dirty="0">
                <a:solidFill>
                  <a:srgbClr val="008000"/>
                </a:solidFill>
                <a:highlight>
                  <a:srgbClr val="FFFFFF"/>
                </a:highlight>
                <a:latin typeface="Consolas" panose="020B0609020204030204" pitchFamily="49" charset="0"/>
              </a:rPr>
              <a:t>&lt;!-- so much stuff --&gt;</a:t>
            </a:r>
            <a:endParaRPr lang="en-US" sz="2000" dirty="0">
              <a:solidFill>
                <a:srgbClr val="000000"/>
              </a:solidFill>
              <a:highlight>
                <a:srgbClr val="FFFFFF"/>
              </a:highlight>
              <a:latin typeface="Consolas" panose="020B0609020204030204" pitchFamily="49" charset="0"/>
            </a:endParaRPr>
          </a:p>
          <a:p>
            <a:pPr>
              <a:spcBef>
                <a:spcPts val="400"/>
              </a:spcBef>
            </a:pPr>
            <a:r>
              <a:rPr lang="en-US" sz="2000" dirty="0">
                <a:solidFill>
                  <a:srgbClr val="000000"/>
                </a:solidFill>
                <a:highlight>
                  <a:srgbClr val="FFFFFF"/>
                </a:highlight>
                <a:latin typeface="Consolas" panose="020B0609020204030204" pitchFamily="49" charset="0"/>
              </a:rPr>
              <a:t>            </a:t>
            </a:r>
          </a:p>
          <a:p>
            <a:pPr>
              <a:spcBef>
                <a:spcPts val="400"/>
              </a:spcBef>
            </a:pPr>
            <a:r>
              <a:rPr lang="en-US" sz="2000" dirty="0">
                <a:solidFill>
                  <a:srgbClr val="0000FF"/>
                </a:solidFill>
                <a:highlight>
                  <a:srgbClr val="FFFFFF"/>
                </a:highlight>
                <a:latin typeface="Consolas" panose="020B0609020204030204" pitchFamily="49" charset="0"/>
              </a:rPr>
              <a:t>&lt;/</a:t>
            </a:r>
            <a:r>
              <a:rPr lang="en-US" sz="2000" dirty="0" err="1" smtClean="0">
                <a:solidFill>
                  <a:srgbClr val="A31515"/>
                </a:solidFill>
                <a:highlight>
                  <a:srgbClr val="FFFFFF"/>
                </a:highlight>
                <a:latin typeface="Consolas" panose="020B0609020204030204" pitchFamily="49" charset="0"/>
              </a:rPr>
              <a:t>StackPanel</a:t>
            </a:r>
            <a:r>
              <a:rPr lang="en-US" sz="2000" dirty="0" smtClean="0">
                <a:solidFill>
                  <a:srgbClr val="0000FF"/>
                </a:solidFill>
                <a:highlight>
                  <a:srgbClr val="FFFFFF"/>
                </a:highlight>
                <a:latin typeface="Consolas" panose="020B0609020204030204" pitchFamily="49" charset="0"/>
              </a:rPr>
              <a:t>&gt;</a:t>
            </a:r>
            <a:endParaRPr lang="en-US" sz="2000" dirty="0"/>
          </a:p>
        </p:txBody>
      </p:sp>
      <p:sp>
        <p:nvSpPr>
          <p:cNvPr id="7" name="Rectangle 6"/>
          <p:cNvSpPr/>
          <p:nvPr/>
        </p:nvSpPr>
        <p:spPr bwMode="auto">
          <a:xfrm>
            <a:off x="685800" y="2224152"/>
            <a:ext cx="42672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04289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endParaRPr lang="en-US"/>
          </a:p>
        </p:txBody>
      </p:sp>
      <p:sp>
        <p:nvSpPr>
          <p:cNvPr id="3" name="Title 2"/>
          <p:cNvSpPr>
            <a:spLocks noGrp="1"/>
          </p:cNvSpPr>
          <p:nvPr>
            <p:ph type="ctrTitle"/>
          </p:nvPr>
        </p:nvSpPr>
        <p:spPr/>
        <p:txBody>
          <a:bodyPr/>
          <a:lstStyle/>
          <a:p>
            <a:r>
              <a:rPr lang="en-US" dirty="0" smtClean="0"/>
              <a:t>DEFER</a:t>
            </a:r>
            <a:endParaRPr lang="en-US" dirty="0"/>
          </a:p>
        </p:txBody>
      </p:sp>
    </p:spTree>
    <p:extLst>
      <p:ext uri="{BB962C8B-B14F-4D97-AF65-F5344CB8AC3E}">
        <p14:creationId xmlns:p14="http://schemas.microsoft.com/office/powerpoint/2010/main" val="28100467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EFER">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42037835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95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Visual states will realize </a:t>
            </a:r>
            <a:br>
              <a:rPr lang="en-US" dirty="0" smtClean="0"/>
            </a:br>
            <a:r>
              <a:rPr lang="en-US" dirty="0" smtClean="0"/>
              <a:t>deferred elements</a:t>
            </a:r>
            <a:endParaRPr lang="en-US" dirty="0"/>
          </a:p>
        </p:txBody>
      </p:sp>
    </p:spTree>
    <p:extLst>
      <p:ext uri="{BB962C8B-B14F-4D97-AF65-F5344CB8AC3E}">
        <p14:creationId xmlns:p14="http://schemas.microsoft.com/office/powerpoint/2010/main" val="744281777"/>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Three types of virtualization</a:t>
            </a:r>
            <a:endParaRPr lang="en-US" dirty="0"/>
          </a:p>
        </p:txBody>
      </p:sp>
      <p:sp>
        <p:nvSpPr>
          <p:cNvPr id="4" name="Text Placeholder 3"/>
          <p:cNvSpPr>
            <a:spLocks noGrp="1"/>
          </p:cNvSpPr>
          <p:nvPr>
            <p:ph type="body" sz="quarter" idx="10"/>
          </p:nvPr>
        </p:nvSpPr>
        <p:spPr/>
        <p:txBody>
          <a:bodyPr/>
          <a:lstStyle/>
          <a:p>
            <a:r>
              <a:rPr lang="en-US" dirty="0" smtClean="0"/>
              <a:t>Visual virtualization</a:t>
            </a:r>
          </a:p>
          <a:p>
            <a:pPr lvl="1"/>
            <a:r>
              <a:rPr lang="en-US" dirty="0" smtClean="0"/>
              <a:t>The developer does not have to do anything</a:t>
            </a:r>
          </a:p>
          <a:p>
            <a:r>
              <a:rPr lang="en-US" dirty="0" smtClean="0"/>
              <a:t>Data virtualization</a:t>
            </a:r>
          </a:p>
          <a:p>
            <a:pPr lvl="1"/>
            <a:r>
              <a:rPr lang="en-US" dirty="0" smtClean="0"/>
              <a:t>Random access virtualization</a:t>
            </a:r>
          </a:p>
          <a:p>
            <a:pPr lvl="1"/>
            <a:r>
              <a:rPr lang="en-US" dirty="0" smtClean="0"/>
              <a:t>Incremental virtualization</a:t>
            </a:r>
            <a:endParaRPr lang="en-US" dirty="0"/>
          </a:p>
        </p:txBody>
      </p:sp>
      <p:pic>
        <p:nvPicPr>
          <p:cNvPr id="2" name="Picture 1"/>
          <p:cNvPicPr>
            <a:picLocks noChangeAspect="1"/>
          </p:cNvPicPr>
          <p:nvPr/>
        </p:nvPicPr>
        <p:blipFill>
          <a:blip r:embed="rId2"/>
          <a:stretch>
            <a:fillRect/>
          </a:stretch>
        </p:blipFill>
        <p:spPr>
          <a:xfrm>
            <a:off x="8705850" y="0"/>
            <a:ext cx="3486150" cy="8115300"/>
          </a:xfrm>
          <a:prstGeom prst="rect">
            <a:avLst/>
          </a:prstGeom>
        </p:spPr>
      </p:pic>
    </p:spTree>
    <p:extLst>
      <p:ext uri="{BB962C8B-B14F-4D97-AF65-F5344CB8AC3E}">
        <p14:creationId xmlns:p14="http://schemas.microsoft.com/office/powerpoint/2010/main" val="812487982"/>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endParaRPr lang="en-US"/>
          </a:p>
        </p:txBody>
      </p:sp>
      <p:sp>
        <p:nvSpPr>
          <p:cNvPr id="4" name="Title 3"/>
          <p:cNvSpPr>
            <a:spLocks noGrp="1"/>
          </p:cNvSpPr>
          <p:nvPr>
            <p:ph type="ctrTitle"/>
          </p:nvPr>
        </p:nvSpPr>
        <p:spPr/>
        <p:txBody>
          <a:bodyPr/>
          <a:lstStyle/>
          <a:p>
            <a:r>
              <a:rPr lang="en-US" dirty="0" smtClean="0"/>
              <a:t>Databinding </a:t>
            </a:r>
            <a:br>
              <a:rPr lang="en-US" dirty="0" smtClean="0"/>
            </a:br>
            <a:r>
              <a:rPr lang="en-US" dirty="0" smtClean="0"/>
              <a:t>sample app</a:t>
            </a:r>
            <a:endParaRPr lang="en-US" dirty="0"/>
          </a:p>
        </p:txBody>
      </p:sp>
    </p:spTree>
    <p:extLst>
      <p:ext uri="{BB962C8B-B14F-4D97-AF65-F5344CB8AC3E}">
        <p14:creationId xmlns:p14="http://schemas.microsoft.com/office/powerpoint/2010/main" val="1206520223"/>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What is performance?</a:t>
            </a:r>
          </a:p>
          <a:p>
            <a:r>
              <a:rPr lang="en-US" dirty="0" smtClean="0"/>
              <a:t>Progressive rendering</a:t>
            </a:r>
          </a:p>
          <a:p>
            <a:r>
              <a:rPr lang="en-US" dirty="0" smtClean="0"/>
              <a:t>Deferred loading</a:t>
            </a:r>
            <a:endParaRPr lang="en-US" dirty="0"/>
          </a:p>
        </p:txBody>
      </p:sp>
    </p:spTree>
    <p:extLst>
      <p:ext uri="{BB962C8B-B14F-4D97-AF65-F5344CB8AC3E}">
        <p14:creationId xmlns:p14="http://schemas.microsoft.com/office/powerpoint/2010/main" val="3320696159"/>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What is performance?</a:t>
            </a:r>
          </a:p>
          <a:p>
            <a:r>
              <a:rPr lang="en-US" dirty="0"/>
              <a:t>Progressive rendering</a:t>
            </a:r>
          </a:p>
          <a:p>
            <a:r>
              <a:rPr lang="en-US" dirty="0"/>
              <a:t>Deferred loading</a:t>
            </a:r>
          </a:p>
        </p:txBody>
      </p:sp>
    </p:spTree>
    <p:extLst>
      <p:ext uri="{BB962C8B-B14F-4D97-AF65-F5344CB8AC3E}">
        <p14:creationId xmlns:p14="http://schemas.microsoft.com/office/powerpoint/2010/main" val="3056016578"/>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8172011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What is performance?</a:t>
            </a:r>
            <a:endParaRPr lang="en-US" dirty="0"/>
          </a:p>
        </p:txBody>
      </p:sp>
      <p:sp>
        <p:nvSpPr>
          <p:cNvPr id="4" name="Text Placeholder 3"/>
          <p:cNvSpPr>
            <a:spLocks noGrp="1"/>
          </p:cNvSpPr>
          <p:nvPr>
            <p:ph type="body" sz="quarter" idx="10"/>
          </p:nvPr>
        </p:nvSpPr>
        <p:spPr/>
        <p:txBody>
          <a:bodyPr/>
          <a:lstStyle/>
          <a:p>
            <a:r>
              <a:rPr lang="en-US" dirty="0" smtClean="0"/>
              <a:t>Startup performance</a:t>
            </a:r>
          </a:p>
          <a:p>
            <a:pPr lvl="1"/>
            <a:r>
              <a:rPr lang="en-US" dirty="0" smtClean="0"/>
              <a:t>XAML tree density and complexity</a:t>
            </a:r>
          </a:p>
          <a:p>
            <a:r>
              <a:rPr lang="en-US" dirty="0" smtClean="0"/>
              <a:t>Rendering performance</a:t>
            </a:r>
          </a:p>
          <a:p>
            <a:pPr lvl="1"/>
            <a:r>
              <a:rPr lang="en-US" dirty="0" smtClean="0"/>
              <a:t>Including memory consumption</a:t>
            </a:r>
          </a:p>
          <a:p>
            <a:r>
              <a:rPr lang="en-US" dirty="0" smtClean="0"/>
              <a:t>Interactive performance</a:t>
            </a:r>
          </a:p>
          <a:p>
            <a:pPr lvl="1"/>
            <a:r>
              <a:rPr lang="en-US" dirty="0" smtClean="0"/>
              <a:t>Including scrolling performance</a:t>
            </a:r>
          </a:p>
          <a:p>
            <a:r>
              <a:rPr lang="en-US" dirty="0" smtClean="0"/>
              <a:t>Workflow performance</a:t>
            </a:r>
          </a:p>
          <a:p>
            <a:pPr lvl="1"/>
            <a:r>
              <a:rPr lang="en-US" dirty="0" smtClean="0"/>
              <a:t>Including animations</a:t>
            </a:r>
          </a:p>
          <a:p>
            <a:endParaRPr lang="en-US" dirty="0"/>
          </a:p>
        </p:txBody>
      </p:sp>
    </p:spTree>
    <p:extLst>
      <p:ext uri="{BB962C8B-B14F-4D97-AF65-F5344CB8AC3E}">
        <p14:creationId xmlns:p14="http://schemas.microsoft.com/office/powerpoint/2010/main" val="283637176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The visual tree versus</a:t>
            </a:r>
            <a:br>
              <a:rPr lang="en-US" dirty="0" smtClean="0"/>
            </a:br>
            <a:r>
              <a:rPr lang="en-US" dirty="0" smtClean="0"/>
              <a:t>the logical tree</a:t>
            </a:r>
            <a:endParaRPr lang="en-US" dirty="0"/>
          </a:p>
        </p:txBody>
      </p:sp>
    </p:spTree>
    <p:extLst>
      <p:ext uri="{BB962C8B-B14F-4D97-AF65-F5344CB8AC3E}">
        <p14:creationId xmlns:p14="http://schemas.microsoft.com/office/powerpoint/2010/main" val="402163800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675889154"/>
              </p:ext>
            </p:extLst>
          </p:nvPr>
        </p:nvGraphicFramePr>
        <p:xfrm>
          <a:off x="5749721" y="2405055"/>
          <a:ext cx="5969540" cy="427817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p:nvPr>
            <p:extLst>
              <p:ext uri="{D42A27DB-BD31-4B8C-83A1-F6EECF244321}">
                <p14:modId xmlns:p14="http://schemas.microsoft.com/office/powerpoint/2010/main" val="3325418989"/>
              </p:ext>
            </p:extLst>
          </p:nvPr>
        </p:nvGraphicFramePr>
        <p:xfrm>
          <a:off x="269239" y="2405055"/>
          <a:ext cx="5426440" cy="427817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1"/>
          <p:cNvSpPr txBox="1"/>
          <p:nvPr/>
        </p:nvSpPr>
        <p:spPr>
          <a:xfrm>
            <a:off x="8093411" y="1669098"/>
            <a:ext cx="3482232" cy="904863"/>
          </a:xfrm>
          <a:prstGeom prst="rect">
            <a:avLst/>
          </a:prstGeom>
          <a:noFill/>
        </p:spPr>
        <p:txBody>
          <a:bodyPr wrap="squar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lnSpc>
                <a:spcPct val="90000"/>
              </a:lnSpc>
              <a:spcAft>
                <a:spcPts val="600"/>
              </a:spcAft>
            </a:pPr>
            <a:r>
              <a:rPr lang="en-US" sz="4400" b="1" dirty="0" smtClean="0">
                <a:latin typeface="+mj-lt"/>
              </a:rPr>
              <a:t>Startup</a:t>
            </a:r>
          </a:p>
        </p:txBody>
      </p:sp>
      <p:sp>
        <p:nvSpPr>
          <p:cNvPr id="7" name="TextBox 8"/>
          <p:cNvSpPr txBox="1"/>
          <p:nvPr/>
        </p:nvSpPr>
        <p:spPr>
          <a:xfrm>
            <a:off x="2080807" y="1669098"/>
            <a:ext cx="3482232" cy="904863"/>
          </a:xfrm>
          <a:prstGeom prst="rect">
            <a:avLst/>
          </a:prstGeom>
          <a:noFill/>
        </p:spPr>
        <p:txBody>
          <a:bodyPr wrap="square" lIns="182880" tIns="146304" rIns="182880" bIns="146304"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r">
              <a:lnSpc>
                <a:spcPct val="90000"/>
              </a:lnSpc>
              <a:spcAft>
                <a:spcPts val="600"/>
              </a:spcAft>
            </a:pPr>
            <a:r>
              <a:rPr lang="en-US" sz="4400" b="1" dirty="0" smtClean="0">
                <a:latin typeface="+mj-lt"/>
              </a:rPr>
              <a:t>Memory</a:t>
            </a:r>
          </a:p>
        </p:txBody>
      </p:sp>
      <p:sp>
        <p:nvSpPr>
          <p:cNvPr id="2" name="Title 1"/>
          <p:cNvSpPr>
            <a:spLocks noGrp="1"/>
          </p:cNvSpPr>
          <p:nvPr>
            <p:ph type="title"/>
          </p:nvPr>
        </p:nvSpPr>
        <p:spPr/>
        <p:txBody>
          <a:bodyPr/>
          <a:lstStyle/>
          <a:p>
            <a:r>
              <a:rPr lang="en-US" dirty="0" smtClean="0"/>
              <a:t>Benefits on the universal platform</a:t>
            </a:r>
            <a:endParaRPr lang="en-US" dirty="0"/>
          </a:p>
        </p:txBody>
      </p:sp>
    </p:spTree>
    <p:extLst>
      <p:ext uri="{BB962C8B-B14F-4D97-AF65-F5344CB8AC3E}">
        <p14:creationId xmlns:p14="http://schemas.microsoft.com/office/powerpoint/2010/main" val="301777291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1"/>
            <a:ext cx="11637012" cy="1698798"/>
          </a:xfrm>
        </p:spPr>
        <p:txBody>
          <a:bodyPr/>
          <a:lstStyle/>
          <a:p>
            <a:r>
              <a:rPr lang="en-US" dirty="0"/>
              <a:t>Windows 10 text </a:t>
            </a:r>
            <a:r>
              <a:rPr lang="en-US" dirty="0" smtClean="0"/>
              <a:t/>
            </a:r>
            <a:br>
              <a:rPr lang="en-US" dirty="0" smtClean="0"/>
            </a:br>
            <a:r>
              <a:rPr lang="en-US" dirty="0" smtClean="0"/>
              <a:t>renders 50</a:t>
            </a:r>
            <a:r>
              <a:rPr lang="en-US" dirty="0"/>
              <a:t>% </a:t>
            </a:r>
            <a:r>
              <a:rPr lang="en-US" dirty="0" smtClean="0"/>
              <a:t>faster</a:t>
            </a:r>
            <a:endParaRPr lang="en-US" dirty="0"/>
          </a:p>
        </p:txBody>
      </p:sp>
    </p:spTree>
    <p:extLst>
      <p:ext uri="{BB962C8B-B14F-4D97-AF65-F5344CB8AC3E}">
        <p14:creationId xmlns:p14="http://schemas.microsoft.com/office/powerpoint/2010/main" val="201171931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7696" b="7696"/>
          <a:stretch>
            <a:fillRect/>
          </a:stretch>
        </p:blipFill>
        <p:spPr/>
      </p:pic>
      <p:sp>
        <p:nvSpPr>
          <p:cNvPr id="4" name="Title 3"/>
          <p:cNvSpPr>
            <a:spLocks noGrp="1"/>
          </p:cNvSpPr>
          <p:nvPr>
            <p:ph type="ctrTitle"/>
          </p:nvPr>
        </p:nvSpPr>
        <p:spPr>
          <a:xfrm>
            <a:off x="0" y="2579601"/>
            <a:ext cx="5647787" cy="1698798"/>
          </a:xfrm>
          <a:solidFill>
            <a:srgbClr val="FF3300">
              <a:alpha val="50196"/>
            </a:srgbClr>
          </a:solidFill>
        </p:spPr>
        <p:txBody>
          <a:bodyPr/>
          <a:lstStyle/>
          <a:p>
            <a:r>
              <a:rPr lang="en-US" dirty="0" smtClean="0"/>
              <a:t>Progressive rendering</a:t>
            </a:r>
            <a:endParaRPr lang="en-US" b="0" dirty="0"/>
          </a:p>
        </p:txBody>
      </p:sp>
    </p:spTree>
    <p:extLst>
      <p:ext uri="{BB962C8B-B14F-4D97-AF65-F5344CB8AC3E}">
        <p14:creationId xmlns:p14="http://schemas.microsoft.com/office/powerpoint/2010/main" val="3216422520"/>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IncrementalUpdateBehavior</a:t>
            </a:r>
            <a:endParaRPr lang="en-US" dirty="0"/>
          </a:p>
        </p:txBody>
      </p:sp>
      <p:sp>
        <p:nvSpPr>
          <p:cNvPr id="4" name="Text Placeholder 3"/>
          <p:cNvSpPr>
            <a:spLocks noGrp="1"/>
          </p:cNvSpPr>
          <p:nvPr>
            <p:ph type="body" sz="quarter" idx="10"/>
          </p:nvPr>
        </p:nvSpPr>
        <p:spPr/>
        <p:txBody>
          <a:bodyPr/>
          <a:lstStyle/>
          <a:p>
            <a:r>
              <a:rPr lang="en-US" dirty="0" smtClean="0"/>
              <a:t>Practical ways of handling</a:t>
            </a:r>
            <a:br>
              <a:rPr lang="en-US" dirty="0" smtClean="0"/>
            </a:br>
            <a:r>
              <a:rPr lang="en-US" dirty="0" smtClean="0"/>
              <a:t>phases in the CCC event</a:t>
            </a:r>
          </a:p>
          <a:p>
            <a:pPr lvl="1"/>
            <a:r>
              <a:rPr lang="en-US" dirty="0" err="1" smtClean="0"/>
              <a:t>ContainerContentChanging</a:t>
            </a:r>
            <a:endParaRPr lang="en-US" dirty="0" smtClean="0"/>
          </a:p>
          <a:p>
            <a:endParaRPr lang="en-US" dirty="0"/>
          </a:p>
          <a:p>
            <a:pPr>
              <a:lnSpc>
                <a:spcPct val="150000"/>
              </a:lnSpc>
              <a:spcBef>
                <a:spcPts val="0"/>
              </a:spcBef>
            </a:pPr>
            <a:r>
              <a:rPr lang="en-US" sz="2000" b="0" dirty="0">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TextBlock</a:t>
            </a:r>
            <a:r>
              <a:rPr lang="en-US" sz="2000" b="0" dirty="0">
                <a:latin typeface="Consolas" panose="020B0609020204030204" pitchFamily="49" charset="0"/>
                <a:cs typeface="Consolas" panose="020B0609020204030204" pitchFamily="49" charset="0"/>
              </a:rPr>
              <a:t> </a:t>
            </a:r>
            <a:r>
              <a:rPr lang="en-US" sz="2000" b="0" dirty="0">
                <a:solidFill>
                  <a:srgbClr val="FF0000"/>
                </a:solidFill>
                <a:latin typeface="Consolas" panose="020B0609020204030204" pitchFamily="49" charset="0"/>
                <a:ea typeface="Calibri" panose="020F0502020204030204" pitchFamily="34" charset="0"/>
                <a:cs typeface="Consolas" panose="020B0609020204030204" pitchFamily="49" charset="0"/>
              </a:rPr>
              <a:t>Text</a:t>
            </a:r>
            <a:r>
              <a:rPr lang="en-US" sz="2000" b="0" dirty="0">
                <a:latin typeface="Consolas" panose="020B0609020204030204" pitchFamily="49" charset="0"/>
                <a:cs typeface="Consolas" panose="020B0609020204030204" pitchFamily="49" charset="0"/>
              </a:rPr>
              <a:t>="{</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Binding Author</a:t>
            </a:r>
            <a:r>
              <a:rPr lang="en-US" sz="2000" b="0" dirty="0">
                <a:latin typeface="Consolas" panose="020B0609020204030204" pitchFamily="49" charset="0"/>
                <a:cs typeface="Consolas" panose="020B0609020204030204" pitchFamily="49" charset="0"/>
              </a:rPr>
              <a:t>}"&gt;</a:t>
            </a:r>
          </a:p>
          <a:p>
            <a:pPr>
              <a:lnSpc>
                <a:spcPct val="150000"/>
              </a:lnSpc>
              <a:spcBef>
                <a:spcPts val="0"/>
              </a:spcBef>
            </a:pPr>
            <a:r>
              <a:rPr lang="en-US" sz="2000" b="0" dirty="0">
                <a:latin typeface="Consolas" panose="020B0609020204030204" pitchFamily="49" charset="0"/>
                <a:cs typeface="Consolas" panose="020B0609020204030204" pitchFamily="49" charset="0"/>
              </a:rPr>
              <a:t>    &lt;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Interactivity:Interaction.Behaviors</a:t>
            </a:r>
            <a:r>
              <a:rPr lang="en-US" sz="2000" b="0" dirty="0">
                <a:latin typeface="Consolas" panose="020B0609020204030204" pitchFamily="49" charset="0"/>
                <a:cs typeface="Consolas" panose="020B0609020204030204" pitchFamily="49" charset="0"/>
              </a:rPr>
              <a:t>&gt;</a:t>
            </a:r>
          </a:p>
          <a:p>
            <a:pPr>
              <a:lnSpc>
                <a:spcPct val="150000"/>
              </a:lnSpc>
              <a:spcBef>
                <a:spcPts val="0"/>
              </a:spcBef>
            </a:pPr>
            <a:r>
              <a:rPr lang="en-US" sz="2000" b="0" dirty="0">
                <a:latin typeface="Consolas" panose="020B0609020204030204" pitchFamily="49" charset="0"/>
                <a:cs typeface="Consolas" panose="020B0609020204030204" pitchFamily="49" charset="0"/>
              </a:rPr>
              <a:t>        &lt;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Core:IncrementalUpdateBehavior</a:t>
            </a:r>
            <a:r>
              <a:rPr lang="en-US" sz="2000" b="0" dirty="0">
                <a:latin typeface="Consolas" panose="020B0609020204030204" pitchFamily="49" charset="0"/>
                <a:cs typeface="Consolas" panose="020B0609020204030204" pitchFamily="49" charset="0"/>
              </a:rPr>
              <a:t> </a:t>
            </a:r>
            <a:r>
              <a:rPr lang="en-US" sz="2000" b="0" dirty="0">
                <a:solidFill>
                  <a:srgbClr val="FF0000"/>
                </a:solidFill>
                <a:latin typeface="Consolas" panose="020B0609020204030204" pitchFamily="49" charset="0"/>
                <a:ea typeface="Calibri" panose="020F0502020204030204" pitchFamily="34" charset="0"/>
                <a:cs typeface="Consolas" panose="020B0609020204030204" pitchFamily="49" charset="0"/>
              </a:rPr>
              <a:t>Phase</a:t>
            </a:r>
            <a:r>
              <a:rPr lang="en-US" sz="2000" b="0" dirty="0">
                <a:latin typeface="Consolas" panose="020B0609020204030204" pitchFamily="49" charset="0"/>
                <a:cs typeface="Consolas" panose="020B0609020204030204" pitchFamily="49" charset="0"/>
              </a:rPr>
              <a:t>="</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1</a:t>
            </a:r>
            <a:r>
              <a:rPr lang="en-US" sz="2000" b="0" dirty="0">
                <a:latin typeface="Consolas" panose="020B0609020204030204" pitchFamily="49" charset="0"/>
                <a:cs typeface="Consolas" panose="020B0609020204030204" pitchFamily="49" charset="0"/>
              </a:rPr>
              <a:t>"/&gt;</a:t>
            </a:r>
          </a:p>
          <a:p>
            <a:pPr>
              <a:lnSpc>
                <a:spcPct val="150000"/>
              </a:lnSpc>
              <a:spcBef>
                <a:spcPts val="0"/>
              </a:spcBef>
            </a:pPr>
            <a:r>
              <a:rPr lang="en-US" sz="2000" b="0" dirty="0">
                <a:latin typeface="Consolas" panose="020B0609020204030204" pitchFamily="49" charset="0"/>
                <a:cs typeface="Consolas" panose="020B0609020204030204" pitchFamily="49" charset="0"/>
              </a:rPr>
              <a:t>    &lt;/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Interactivity:Interaction.Behaviors</a:t>
            </a:r>
            <a:r>
              <a:rPr lang="en-US" sz="2000" b="0" dirty="0">
                <a:latin typeface="Consolas" panose="020B0609020204030204" pitchFamily="49" charset="0"/>
                <a:cs typeface="Consolas" panose="020B0609020204030204" pitchFamily="49" charset="0"/>
              </a:rPr>
              <a:t>&gt;</a:t>
            </a:r>
          </a:p>
          <a:p>
            <a:pPr>
              <a:lnSpc>
                <a:spcPct val="150000"/>
              </a:lnSpc>
              <a:spcBef>
                <a:spcPts val="0"/>
              </a:spcBef>
            </a:pPr>
            <a:r>
              <a:rPr lang="en-US" sz="2000" b="0" dirty="0">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TextBlock</a:t>
            </a:r>
            <a:r>
              <a:rPr lang="en-US" sz="2000" b="0" dirty="0" smtClean="0">
                <a:latin typeface="Consolas" panose="020B0609020204030204" pitchFamily="49" charset="0"/>
                <a:cs typeface="Consolas" panose="020B0609020204030204" pitchFamily="49" charset="0"/>
              </a:rPr>
              <a:t>&gt;</a:t>
            </a:r>
            <a:endParaRPr lang="en-US" dirty="0" smtClean="0"/>
          </a:p>
        </p:txBody>
      </p:sp>
      <p:pic>
        <p:nvPicPr>
          <p:cNvPr id="5" name="Picture 4"/>
          <p:cNvPicPr>
            <a:picLocks noChangeAspect="1"/>
          </p:cNvPicPr>
          <p:nvPr/>
        </p:nvPicPr>
        <p:blipFill>
          <a:blip r:embed="rId2"/>
          <a:stretch>
            <a:fillRect/>
          </a:stretch>
        </p:blipFill>
        <p:spPr>
          <a:xfrm>
            <a:off x="8034288" y="1924050"/>
            <a:ext cx="4162425" cy="4933950"/>
          </a:xfrm>
          <a:prstGeom prst="rect">
            <a:avLst/>
          </a:prstGeom>
        </p:spPr>
      </p:pic>
      <p:sp>
        <p:nvSpPr>
          <p:cNvPr id="6" name="Rectangle 5"/>
          <p:cNvSpPr/>
          <p:nvPr/>
        </p:nvSpPr>
        <p:spPr bwMode="auto">
          <a:xfrm>
            <a:off x="1371600" y="4495800"/>
            <a:ext cx="62484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526249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69239" y="2579602"/>
            <a:ext cx="11637012" cy="1698798"/>
          </a:xfrm>
        </p:spPr>
        <p:txBody>
          <a:bodyPr/>
          <a:lstStyle/>
          <a:p>
            <a:r>
              <a:rPr lang="en-US" dirty="0" smtClean="0"/>
              <a:t>Without phases, every element </a:t>
            </a:r>
            <a:br>
              <a:rPr lang="en-US" dirty="0" smtClean="0"/>
            </a:br>
            <a:r>
              <a:rPr lang="en-US" dirty="0" smtClean="0"/>
              <a:t>is rendered at once</a:t>
            </a:r>
            <a:endParaRPr lang="en-US" dirty="0"/>
          </a:p>
        </p:txBody>
      </p:sp>
    </p:spTree>
    <p:extLst>
      <p:ext uri="{BB962C8B-B14F-4D97-AF65-F5344CB8AC3E}">
        <p14:creationId xmlns:p14="http://schemas.microsoft.com/office/powerpoint/2010/main" val="442356031"/>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PPT%20Theme</Template>
  <TotalTime>0</TotalTime>
  <Words>312</Words>
  <Application>Microsoft Office PowerPoint</Application>
  <PresentationFormat>Widescreen</PresentationFormat>
  <Paragraphs>83</Paragraphs>
  <Slides>21</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Consolas</vt:lpstr>
      <vt:lpstr>Segoe UI</vt:lpstr>
      <vt:lpstr>Segoe UI Light</vt:lpstr>
      <vt:lpstr>Times New Roman</vt:lpstr>
      <vt:lpstr>PPT%20Theme</vt:lpstr>
      <vt:lpstr>XAML performance</vt:lpstr>
      <vt:lpstr>PowerPoint Presentation</vt:lpstr>
      <vt:lpstr>What is performance?</vt:lpstr>
      <vt:lpstr>The visual tree versus the logical tree</vt:lpstr>
      <vt:lpstr>Benefits on the universal platform</vt:lpstr>
      <vt:lpstr>Windows 10 text  renders 50% faster</vt:lpstr>
      <vt:lpstr>Progressive rendering</vt:lpstr>
      <vt:lpstr>IncrementalUpdateBehavior</vt:lpstr>
      <vt:lpstr>Without phases, every element  is rendered at once</vt:lpstr>
      <vt:lpstr>x:Phase &amp; progressive rendering</vt:lpstr>
      <vt:lpstr>Deferred loading</vt:lpstr>
      <vt:lpstr>Understanding deferral</vt:lpstr>
      <vt:lpstr>The fastest code is the code you don't run</vt:lpstr>
      <vt:lpstr>x:Defer example</vt:lpstr>
      <vt:lpstr>DEFER</vt:lpstr>
      <vt:lpstr>PowerPoint Presentation</vt:lpstr>
      <vt:lpstr>Visual states will realize  deferred elements</vt:lpstr>
      <vt:lpstr>Three types of virtualization</vt:lpstr>
      <vt:lpstr>Databinding  sample app</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2015-05-29T05:10:56Z</dcterms:created>
  <dcterms:modified xsi:type="dcterms:W3CDTF">2015-05-29T05:11:51Z</dcterms:modified>
</cp:coreProperties>
</file>

<file path=docProps/thumbnail.jpeg>
</file>